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9" r:id="rId11"/>
    <p:sldId id="267" r:id="rId12"/>
    <p:sldId id="268" r:id="rId13"/>
    <p:sldId id="270" r:id="rId14"/>
    <p:sldId id="272" r:id="rId15"/>
    <p:sldId id="271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4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FF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>
        <p:scale>
          <a:sx n="90" d="100"/>
          <a:sy n="90" d="100"/>
        </p:scale>
        <p:origin x="25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8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6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7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F55AB-419A-433F-B447-A53F2CEA7014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8CB34-EC9E-4D3E-8A6D-C6653CC49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0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0530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n-US" sz="7700" dirty="0" smtClean="0"/>
              <a:t>Intro to Deep Learning</a:t>
            </a:r>
          </a:p>
          <a:p>
            <a:endParaRPr lang="en-US" dirty="0"/>
          </a:p>
          <a:p>
            <a:r>
              <a:rPr lang="en-US" dirty="0" smtClean="0"/>
              <a:t>Presented by Jordan </a:t>
            </a:r>
            <a:r>
              <a:rPr lang="en-US" dirty="0" err="1" smtClean="0"/>
              <a:t>DeKraker</a:t>
            </a:r>
            <a:r>
              <a:rPr lang="en-US" dirty="0" smtClean="0"/>
              <a:t> and </a:t>
            </a:r>
            <a:r>
              <a:rPr lang="en-US" dirty="0" err="1" smtClean="0"/>
              <a:t>Haider</a:t>
            </a:r>
            <a:r>
              <a:rPr lang="en-US" dirty="0" smtClean="0"/>
              <a:t> Al-</a:t>
            </a:r>
            <a:r>
              <a:rPr lang="en-US" dirty="0" err="1" smtClean="0"/>
              <a:t>Tahan</a:t>
            </a:r>
            <a:endParaRPr lang="en-US" dirty="0" smtClean="0"/>
          </a:p>
          <a:p>
            <a:r>
              <a:rPr lang="en-US" dirty="0"/>
              <a:t>https://github.com/haideraltahan/DeepLearningIntro-BrainHack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8010" b="17"/>
          <a:stretch/>
        </p:blipFill>
        <p:spPr>
          <a:xfrm>
            <a:off x="1524000" y="447745"/>
            <a:ext cx="9144000" cy="33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rest &amp;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basic NN can map inputs to outputs, but we need to give it some guidelines. Most ML libraries will do all this automatically, but sometimes they need troubleshooting</a:t>
            </a:r>
          </a:p>
          <a:p>
            <a:endParaRPr lang="en-US" dirty="0"/>
          </a:p>
          <a:p>
            <a:r>
              <a:rPr lang="en-US" dirty="0" smtClean="0"/>
              <a:t>Broader concepts: </a:t>
            </a:r>
          </a:p>
          <a:p>
            <a:pPr lvl="1"/>
            <a:r>
              <a:rPr lang="en-US" dirty="0" smtClean="0"/>
              <a:t>precision/capacity</a:t>
            </a:r>
          </a:p>
          <a:p>
            <a:pPr lvl="1"/>
            <a:r>
              <a:rPr lang="en-US" dirty="0" smtClean="0"/>
              <a:t>abstraction/multiple-</a:t>
            </a:r>
            <a:r>
              <a:rPr lang="en-US" dirty="0" err="1" smtClean="0"/>
              <a:t>realizability</a:t>
            </a:r>
            <a:r>
              <a:rPr lang="en-US" dirty="0" smtClean="0"/>
              <a:t>/interchangeability</a:t>
            </a:r>
          </a:p>
          <a:p>
            <a:endParaRPr lang="en-US" dirty="0" smtClean="0"/>
          </a:p>
          <a:p>
            <a:r>
              <a:rPr lang="en-US" dirty="0" smtClean="0"/>
              <a:t>You need to trick your NN into learning deeply. Don’t let it trick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b="1" dirty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Advanced topics &amp; discussions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5009" cy="4351338"/>
          </a:xfrm>
        </p:spPr>
        <p:txBody>
          <a:bodyPr/>
          <a:lstStyle/>
          <a:p>
            <a:r>
              <a:rPr lang="en-US" dirty="0" smtClean="0"/>
              <a:t>Features (e.g. </a:t>
            </a:r>
            <a:r>
              <a:rPr lang="en-US" dirty="0" err="1" smtClean="0"/>
              <a:t>Gabors</a:t>
            </a:r>
            <a:r>
              <a:rPr lang="en-US" dirty="0" smtClean="0"/>
              <a:t>) do not need to be re-learned for every image location</a:t>
            </a:r>
          </a:p>
          <a:p>
            <a:r>
              <a:rPr lang="en-US" dirty="0" smtClean="0"/>
              <a:t>Reusing the same set of features can reduce the number of neurons required</a:t>
            </a:r>
          </a:p>
          <a:p>
            <a:pPr lvl="1"/>
            <a:r>
              <a:rPr lang="en-US" dirty="0" smtClean="0"/>
              <a:t>Increased capacity for equivalently sized NN</a:t>
            </a:r>
          </a:p>
          <a:p>
            <a:pPr lvl="1"/>
            <a:r>
              <a:rPr lang="en-US" dirty="0" smtClean="0"/>
              <a:t>Decreased training time/samples required for a smaller NN 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549116" y="4774019"/>
            <a:ext cx="1424763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Instead, a set of C convolutional ‘filters’ can be applied at all locations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maxPooling</a:t>
            </a:r>
            <a:r>
              <a:rPr lang="en-US" dirty="0" smtClean="0"/>
              <a:t>’ often used in conjunction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5" y="3182819"/>
            <a:ext cx="6912715" cy="312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20" y="2840555"/>
            <a:ext cx="4943475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338" y="36532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0284" y="433112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5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9" y="1602342"/>
            <a:ext cx="9526973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36381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Compression assumes inputs are not independent</a:t>
            </a:r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Anomaly detection</a:t>
            </a:r>
          </a:p>
          <a:p>
            <a:pPr lvl="1"/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dirty="0" err="1" smtClean="0"/>
              <a:t>Inpainting</a:t>
            </a:r>
            <a:endParaRPr lang="en-US" dirty="0" smtClean="0"/>
          </a:p>
          <a:p>
            <a:pPr lvl="1"/>
            <a:r>
              <a:rPr lang="en-US" dirty="0" smtClean="0"/>
              <a:t>Quantifying uniqueness, depth &amp; capacity</a:t>
            </a:r>
          </a:p>
          <a:p>
            <a:pPr lvl="1"/>
            <a:r>
              <a:rPr lang="en-US" dirty="0" smtClean="0"/>
              <a:t>Compression &amp; compressed sensing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84" y="0"/>
            <a:ext cx="2854942" cy="2453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15918" y="269873"/>
            <a:ext cx="214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Sidebar: with N neurons at the bottleneck and linear activation functions, AE = PCA with 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8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encoding + decoding: U-net and V-net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3" y="1825625"/>
            <a:ext cx="706585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r="26110"/>
          <a:stretch/>
        </p:blipFill>
        <p:spPr>
          <a:xfrm>
            <a:off x="373973" y="1912549"/>
            <a:ext cx="2520000" cy="4075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5" r="26328"/>
          <a:stretch/>
        </p:blipFill>
        <p:spPr>
          <a:xfrm>
            <a:off x="9304233" y="1963553"/>
            <a:ext cx="2520000" cy="407548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35247" y="1963553"/>
            <a:ext cx="10633" cy="42134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44653" y="2222205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encoder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9567" y="2222205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decoder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6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RNNs reduce the number of required parameters, similarly to CNNs</a:t>
            </a:r>
          </a:p>
          <a:p>
            <a:r>
              <a:rPr lang="en-US" dirty="0" smtClean="0"/>
              <a:t>Data is not input all at once but rather in sequence, with some representations being maintained over time</a:t>
            </a:r>
          </a:p>
          <a:p>
            <a:r>
              <a:rPr lang="en-US" dirty="0" smtClean="0"/>
              <a:t>Data being passed (concatenated) from one step to the next is typically called the hidden ‘state’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12" y="4167188"/>
            <a:ext cx="5972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Short-term 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914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Problem: vanishing gradients &amp; information decay with long-term dependencies</a:t>
            </a:r>
          </a:p>
          <a:p>
            <a:r>
              <a:rPr lang="en-US" dirty="0" smtClean="0"/>
              <a:t>Solution: ‘gatekeeping’ parameters for the hidden state</a:t>
            </a:r>
          </a:p>
          <a:p>
            <a:pPr lvl="1"/>
            <a:r>
              <a:rPr lang="en-US" dirty="0" smtClean="0"/>
              <a:t>Input gate: which vector elements should be added to the state &amp; kept isolated</a:t>
            </a:r>
          </a:p>
          <a:p>
            <a:pPr lvl="1"/>
            <a:r>
              <a:rPr lang="en-US" dirty="0" smtClean="0"/>
              <a:t>Forget gate: step-by-step decay of state vector elements</a:t>
            </a:r>
          </a:p>
          <a:p>
            <a:pPr lvl="1"/>
            <a:r>
              <a:rPr lang="en-US" dirty="0" smtClean="0"/>
              <a:t>Output gate: which vector elements should be concatenated to next input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10" y="4324770"/>
            <a:ext cx="5918790" cy="2295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4246831"/>
            <a:ext cx="5918790" cy="23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NNs: </a:t>
            </a:r>
            <a:br>
              <a:rPr lang="en-US" dirty="0" smtClean="0"/>
            </a:br>
            <a:r>
              <a:rPr lang="en-US" dirty="0" smtClean="0"/>
              <a:t>when you’re in too deep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 smtClean="0"/>
              <a:t>Very deep NNs are good, but show decay (vanishing error gradients just like in RNNs)</a:t>
            </a:r>
          </a:p>
          <a:p>
            <a:r>
              <a:rPr lang="en-US" dirty="0" smtClean="0"/>
              <a:t>Residual connections introduce additional ‘shortcut’ connections to keep gradients alive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843" y="0"/>
            <a:ext cx="310170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3" y="4448058"/>
            <a:ext cx="6742371" cy="21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 semi-supervised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all of these networks are fully supervised – for each input there is a corresponding correct output (except the AE where the correct output is the same as the input)</a:t>
            </a:r>
          </a:p>
          <a:p>
            <a:r>
              <a:rPr lang="en-US" dirty="0" smtClean="0"/>
              <a:t>Deep reinforcement learning can use all the same tools, where the output is a set of possible actions</a:t>
            </a:r>
          </a:p>
          <a:p>
            <a:pPr lvl="1"/>
            <a:r>
              <a:rPr lang="en-US" dirty="0" smtClean="0"/>
              <a:t>Typically, the action linked to the max activity output neuron is performed</a:t>
            </a:r>
          </a:p>
          <a:p>
            <a:pPr lvl="1"/>
            <a:r>
              <a:rPr lang="en-US" dirty="0" smtClean="0"/>
              <a:t>The ‘correct’ learning signal is all zeros, with the max neuron set to its own activity * a reinforcement signal (positive or negative)</a:t>
            </a:r>
          </a:p>
          <a:p>
            <a:pPr lvl="1"/>
            <a:r>
              <a:rPr lang="en-US" dirty="0" smtClean="0"/>
              <a:t>‘policy’ learning</a:t>
            </a:r>
          </a:p>
          <a:p>
            <a:pPr lvl="1"/>
            <a:r>
              <a:rPr lang="en-US" dirty="0" smtClean="0"/>
              <a:t>This is a very ‘sparse’ supervision signal, requires MANY iterations</a:t>
            </a:r>
          </a:p>
        </p:txBody>
      </p:sp>
    </p:spTree>
    <p:extLst>
      <p:ext uri="{BB962C8B-B14F-4D97-AF65-F5344CB8AC3E}">
        <p14:creationId xmlns:p14="http://schemas.microsoft.com/office/powerpoint/2010/main" val="11147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dirty="0" smtClean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Advanced topics &amp; discussions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6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 semi-supervised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pure RL, a NN can be trained to try and predict what a human would do</a:t>
            </a:r>
          </a:p>
          <a:p>
            <a:r>
              <a:rPr lang="en-US" dirty="0" smtClean="0"/>
              <a:t>After that has been</a:t>
            </a:r>
            <a:br>
              <a:rPr lang="en-US" dirty="0" smtClean="0"/>
            </a:br>
            <a:r>
              <a:rPr lang="en-US" dirty="0" smtClean="0"/>
              <a:t>learned, the training</a:t>
            </a:r>
            <a:br>
              <a:rPr lang="en-US" dirty="0" smtClean="0"/>
            </a:br>
            <a:r>
              <a:rPr lang="en-US" dirty="0" smtClean="0"/>
              <a:t>signal can be </a:t>
            </a:r>
            <a:br>
              <a:rPr lang="en-US" dirty="0" smtClean="0"/>
            </a:br>
            <a:r>
              <a:rPr lang="en-US" dirty="0" smtClean="0"/>
              <a:t>changed back to </a:t>
            </a:r>
            <a:br>
              <a:rPr lang="en-US" dirty="0" smtClean="0"/>
            </a:br>
            <a:r>
              <a:rPr lang="en-US" dirty="0" smtClean="0"/>
              <a:t>pure RL, allowing the </a:t>
            </a:r>
            <a:br>
              <a:rPr lang="en-US" dirty="0" smtClean="0"/>
            </a:br>
            <a:r>
              <a:rPr lang="en-US" dirty="0" smtClean="0"/>
              <a:t>NN to ‘experiment’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01" y="2502637"/>
            <a:ext cx="7290391" cy="41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/ </a:t>
            </a:r>
            <a:r>
              <a:rPr lang="en-US" dirty="0" err="1" smtClean="0"/>
              <a:t>pretraining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exactly the same token, a NN trained on one dataset can then undergo training on a second dataset with some reasonable NN connections already in place</a:t>
            </a:r>
          </a:p>
          <a:p>
            <a:pPr lvl="1"/>
            <a:r>
              <a:rPr lang="en-US" dirty="0" smtClean="0"/>
              <a:t>Very helpful for small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8777" cy="4351338"/>
          </a:xfrm>
        </p:spPr>
        <p:txBody>
          <a:bodyPr/>
          <a:lstStyle/>
          <a:p>
            <a:r>
              <a:rPr lang="en-US" dirty="0" smtClean="0"/>
              <a:t>Generative and Discriminator networks learn in concert </a:t>
            </a:r>
          </a:p>
          <a:p>
            <a:r>
              <a:rPr lang="en-US" dirty="0" smtClean="0"/>
              <a:t>Generative models can make cool stuff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5314"/>
            <a:ext cx="7471144" cy="2736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59" y="1630233"/>
            <a:ext cx="3216739" cy="47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rest &amp;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Broader concepts: </a:t>
            </a:r>
          </a:p>
          <a:p>
            <a:pPr lvl="1"/>
            <a:r>
              <a:rPr lang="en-US" dirty="0" smtClean="0"/>
              <a:t>Systematically reduce/reuse parameters</a:t>
            </a:r>
          </a:p>
          <a:p>
            <a:pPr lvl="2"/>
            <a:r>
              <a:rPr lang="en-US" dirty="0" smtClean="0"/>
              <a:t>CNNs reuse features across locations</a:t>
            </a:r>
          </a:p>
          <a:p>
            <a:pPr lvl="2"/>
            <a:r>
              <a:rPr lang="en-US" dirty="0" smtClean="0"/>
              <a:t>RNNs reuse information forward in time</a:t>
            </a:r>
          </a:p>
          <a:p>
            <a:pPr lvl="1"/>
            <a:r>
              <a:rPr lang="en-US" dirty="0" smtClean="0"/>
              <a:t>Deeper is better, until gradients vanish</a:t>
            </a:r>
          </a:p>
          <a:p>
            <a:pPr lvl="2"/>
            <a:r>
              <a:rPr lang="en-US" dirty="0" smtClean="0"/>
              <a:t>Gate parameters on RNNs</a:t>
            </a:r>
          </a:p>
          <a:p>
            <a:pPr lvl="2"/>
            <a:r>
              <a:rPr lang="en-US" dirty="0" smtClean="0"/>
              <a:t>Residual connections reduce gradient loss</a:t>
            </a:r>
          </a:p>
          <a:p>
            <a:pPr lvl="1"/>
            <a:r>
              <a:rPr lang="en-US" dirty="0" smtClean="0"/>
              <a:t>Try to get supervision wherever possible</a:t>
            </a:r>
          </a:p>
          <a:p>
            <a:pPr lvl="2"/>
            <a:r>
              <a:rPr lang="en-US" dirty="0" smtClean="0"/>
              <a:t>AEs can learn a lot from data with no supervision</a:t>
            </a:r>
          </a:p>
          <a:p>
            <a:pPr lvl="2"/>
            <a:r>
              <a:rPr lang="en-US" dirty="0" smtClean="0"/>
              <a:t>Deep RL is usually sparse supervision. Semi-supervision helps!</a:t>
            </a:r>
          </a:p>
          <a:p>
            <a:pPr lvl="2"/>
            <a:r>
              <a:rPr lang="en-US" dirty="0" smtClean="0"/>
              <a:t>GANs can learn a lot from data with no supervision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36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introductions to Neural Networks &amp; training with backpropagation </a:t>
            </a:r>
          </a:p>
          <a:p>
            <a:endParaRPr lang="en-US" dirty="0"/>
          </a:p>
          <a:p>
            <a:r>
              <a:rPr lang="en-US" dirty="0"/>
              <a:t>Common architectures, semi- and sparse-supervision problems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Advanced topics &amp; discussions</a:t>
            </a:r>
          </a:p>
          <a:p>
            <a:pPr lvl="1"/>
            <a:r>
              <a:rPr lang="en-US" dirty="0" smtClean="0"/>
              <a:t>Current challenging problems</a:t>
            </a:r>
          </a:p>
          <a:p>
            <a:pPr lvl="1"/>
            <a:r>
              <a:rPr lang="en-US" dirty="0" smtClean="0"/>
              <a:t>Biological plausibility</a:t>
            </a:r>
          </a:p>
          <a:p>
            <a:pPr lvl="1"/>
            <a:r>
              <a:rPr lang="en-US" dirty="0" smtClean="0"/>
              <a:t>Ethics in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and clear explanations from: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https://blog.usejournal.com/</a:t>
            </a:r>
          </a:p>
          <a:p>
            <a:r>
              <a:rPr lang="en-US" dirty="0" smtClean="0"/>
              <a:t>https</a:t>
            </a:r>
            <a:r>
              <a:rPr lang="en-US" dirty="0"/>
              <a:t>://www.jeremyjordan.me</a:t>
            </a:r>
            <a:r>
              <a:rPr lang="en-US" dirty="0" smtClean="0"/>
              <a:t>/</a:t>
            </a:r>
          </a:p>
          <a:p>
            <a:r>
              <a:rPr lang="en-US" dirty="0"/>
              <a:t>https://www.analyticsvidhya.com/blog</a:t>
            </a:r>
            <a:r>
              <a:rPr lang="en-US" dirty="0" smtClean="0"/>
              <a:t>/</a:t>
            </a:r>
          </a:p>
          <a:p>
            <a:r>
              <a:rPr lang="en-US" dirty="0"/>
              <a:t>https://medium.com</a:t>
            </a:r>
            <a:r>
              <a:rPr lang="en-US" dirty="0" smtClean="0"/>
              <a:t>/</a:t>
            </a:r>
          </a:p>
          <a:p>
            <a:r>
              <a:rPr lang="en-US" dirty="0"/>
              <a:t>https://www.coursera.org/instructor/andrewng</a:t>
            </a:r>
          </a:p>
        </p:txBody>
      </p:sp>
    </p:spTree>
    <p:extLst>
      <p:ext uri="{BB962C8B-B14F-4D97-AF65-F5344CB8AC3E}">
        <p14:creationId xmlns:p14="http://schemas.microsoft.com/office/powerpoint/2010/main" val="23904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13320" cy="4351338"/>
          </a:xfrm>
        </p:spPr>
        <p:txBody>
          <a:bodyPr/>
          <a:lstStyle/>
          <a:p>
            <a:r>
              <a:rPr lang="en-US" dirty="0" smtClean="0"/>
              <a:t>Iterative backpropagation</a:t>
            </a:r>
          </a:p>
          <a:p>
            <a:pPr lvl="1"/>
            <a:r>
              <a:rPr lang="en-US" dirty="0" smtClean="0"/>
              <a:t>Look at the ‘supervision’ signal, the difference with the actual output is the error</a:t>
            </a:r>
          </a:p>
          <a:p>
            <a:pPr lvl="1"/>
            <a:r>
              <a:rPr lang="en-US" dirty="0" smtClean="0"/>
              <a:t>Adjust weights accordingly</a:t>
            </a:r>
          </a:p>
          <a:p>
            <a:pPr lvl="1"/>
            <a:r>
              <a:rPr lang="en-US" dirty="0" smtClean="0"/>
              <a:t>This is applied many times</a:t>
            </a:r>
            <a:r>
              <a:rPr lang="en-US" dirty="0"/>
              <a:t> in </a:t>
            </a:r>
            <a:r>
              <a:rPr lang="en-US" dirty="0" smtClean="0"/>
              <a:t>random </a:t>
            </a:r>
            <a:r>
              <a:rPr lang="en-US" dirty="0"/>
              <a:t>changing orders</a:t>
            </a:r>
            <a:r>
              <a:rPr lang="en-US" dirty="0" smtClean="0"/>
              <a:t>, but with a small ‘step size’ or learning rate</a:t>
            </a:r>
          </a:p>
          <a:p>
            <a:r>
              <a:rPr lang="en-US" dirty="0" smtClean="0"/>
              <a:t>1 neuron will converge on linear regression</a:t>
            </a:r>
          </a:p>
          <a:p>
            <a:r>
              <a:rPr lang="en-US" dirty="0" smtClean="0"/>
              <a:t>N neurons can approximate any function</a:t>
            </a:r>
          </a:p>
          <a:p>
            <a:r>
              <a:rPr lang="en-US" dirty="0" smtClean="0"/>
              <a:t>Train</a:t>
            </a:r>
            <a:r>
              <a:rPr lang="en-US" dirty="0"/>
              <a:t>, test, and validation datasets are kept </a:t>
            </a:r>
            <a:r>
              <a:rPr lang="en-US" dirty="0" smtClean="0"/>
              <a:t>separate</a:t>
            </a:r>
            <a:endParaRPr lang="en-US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44" y="2176875"/>
            <a:ext cx="2667000" cy="32099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358626" y="1985875"/>
            <a:ext cx="2933934" cy="3567843"/>
            <a:chOff x="8358626" y="1985875"/>
            <a:chExt cx="2933934" cy="3567843"/>
          </a:xfrm>
        </p:grpSpPr>
        <p:sp>
          <p:nvSpPr>
            <p:cNvPr id="8" name="Freeform 7"/>
            <p:cNvSpPr/>
            <p:nvPr/>
          </p:nvSpPr>
          <p:spPr>
            <a:xfrm>
              <a:off x="8358626" y="1985875"/>
              <a:ext cx="2933934" cy="3567843"/>
            </a:xfrm>
            <a:custGeom>
              <a:avLst/>
              <a:gdLst>
                <a:gd name="connsiteX0" fmla="*/ 667568 w 2933934"/>
                <a:gd name="connsiteY0" fmla="*/ 796594 h 3567843"/>
                <a:gd name="connsiteX1" fmla="*/ 729276 w 2933934"/>
                <a:gd name="connsiteY1" fmla="*/ 981718 h 3567843"/>
                <a:gd name="connsiteX2" fmla="*/ 650738 w 2933934"/>
                <a:gd name="connsiteY2" fmla="*/ 1183671 h 3567843"/>
                <a:gd name="connsiteX3" fmla="*/ 504883 w 2933934"/>
                <a:gd name="connsiteY3" fmla="*/ 1295867 h 3567843"/>
                <a:gd name="connsiteX4" fmla="*/ 22439 w 2933934"/>
                <a:gd name="connsiteY4" fmla="*/ 1604407 h 3567843"/>
                <a:gd name="connsiteX5" fmla="*/ 0 w 2933934"/>
                <a:gd name="connsiteY5" fmla="*/ 2939543 h 3567843"/>
                <a:gd name="connsiteX6" fmla="*/ 1509040 w 2933934"/>
                <a:gd name="connsiteY6" fmla="*/ 3567843 h 3567843"/>
                <a:gd name="connsiteX7" fmla="*/ 2933934 w 2933934"/>
                <a:gd name="connsiteY7" fmla="*/ 2479538 h 3567843"/>
                <a:gd name="connsiteX8" fmla="*/ 2849786 w 2933934"/>
                <a:gd name="connsiteY8" fmla="*/ 1671725 h 3567843"/>
                <a:gd name="connsiteX9" fmla="*/ 2507587 w 2933934"/>
                <a:gd name="connsiteY9" fmla="*/ 1716604 h 3567843"/>
                <a:gd name="connsiteX10" fmla="*/ 2255146 w 2933934"/>
                <a:gd name="connsiteY10" fmla="*/ 1553919 h 3567843"/>
                <a:gd name="connsiteX11" fmla="*/ 2249536 w 2933934"/>
                <a:gd name="connsiteY11" fmla="*/ 1368795 h 3567843"/>
                <a:gd name="connsiteX12" fmla="*/ 2328073 w 2933934"/>
                <a:gd name="connsiteY12" fmla="*/ 1172451 h 3567843"/>
                <a:gd name="connsiteX13" fmla="*/ 1856849 w 2933934"/>
                <a:gd name="connsiteY13" fmla="*/ 751715 h 3567843"/>
                <a:gd name="connsiteX14" fmla="*/ 1755872 w 2933934"/>
                <a:gd name="connsiteY14" fmla="*/ 0 h 3567843"/>
                <a:gd name="connsiteX15" fmla="*/ 987327 w 2933934"/>
                <a:gd name="connsiteY15" fmla="*/ 33659 h 3567843"/>
                <a:gd name="connsiteX16" fmla="*/ 667568 w 2933934"/>
                <a:gd name="connsiteY16" fmla="*/ 796594 h 356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33934" h="3567843">
                  <a:moveTo>
                    <a:pt x="667568" y="796594"/>
                  </a:moveTo>
                  <a:lnTo>
                    <a:pt x="729276" y="981718"/>
                  </a:lnTo>
                  <a:lnTo>
                    <a:pt x="650738" y="1183671"/>
                  </a:lnTo>
                  <a:lnTo>
                    <a:pt x="504883" y="1295867"/>
                  </a:lnTo>
                  <a:lnTo>
                    <a:pt x="22439" y="1604407"/>
                  </a:lnTo>
                  <a:lnTo>
                    <a:pt x="0" y="2939543"/>
                  </a:lnTo>
                  <a:lnTo>
                    <a:pt x="1509040" y="3567843"/>
                  </a:lnTo>
                  <a:lnTo>
                    <a:pt x="2933934" y="2479538"/>
                  </a:lnTo>
                  <a:lnTo>
                    <a:pt x="2849786" y="1671725"/>
                  </a:lnTo>
                  <a:lnTo>
                    <a:pt x="2507587" y="1716604"/>
                  </a:lnTo>
                  <a:lnTo>
                    <a:pt x="2255146" y="1553919"/>
                  </a:lnTo>
                  <a:lnTo>
                    <a:pt x="2249536" y="1368795"/>
                  </a:lnTo>
                  <a:lnTo>
                    <a:pt x="2328073" y="1172451"/>
                  </a:lnTo>
                  <a:lnTo>
                    <a:pt x="1856849" y="751715"/>
                  </a:lnTo>
                  <a:lnTo>
                    <a:pt x="1755872" y="0"/>
                  </a:lnTo>
                  <a:lnTo>
                    <a:pt x="987327" y="33659"/>
                  </a:lnTo>
                  <a:lnTo>
                    <a:pt x="667568" y="7965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8" idx="1"/>
              <a:endCxn id="8" idx="11"/>
            </p:cNvCxnSpPr>
            <p:nvPr/>
          </p:nvCxnSpPr>
          <p:spPr>
            <a:xfrm>
              <a:off x="9087902" y="2967593"/>
              <a:ext cx="1520260" cy="387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9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0" y="2815078"/>
            <a:ext cx="3671739" cy="257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and Generalizability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424223" y="2366820"/>
            <a:ext cx="9462977" cy="34385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3084576" y="4213121"/>
            <a:ext cx="8802624" cy="1915139"/>
          </a:xfrm>
          <a:custGeom>
            <a:avLst/>
            <a:gdLst>
              <a:gd name="connsiteX0" fmla="*/ 0 w 8802624"/>
              <a:gd name="connsiteY0" fmla="*/ 1707875 h 1915139"/>
              <a:gd name="connsiteX1" fmla="*/ 4206240 w 8802624"/>
              <a:gd name="connsiteY1" fmla="*/ 995 h 1915139"/>
              <a:gd name="connsiteX2" fmla="*/ 8802624 w 8802624"/>
              <a:gd name="connsiteY2" fmla="*/ 1915139 h 191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2624" h="1915139">
                <a:moveTo>
                  <a:pt x="0" y="1707875"/>
                </a:moveTo>
                <a:cubicBezTo>
                  <a:pt x="1369568" y="837163"/>
                  <a:pt x="2739136" y="-33549"/>
                  <a:pt x="4206240" y="995"/>
                </a:cubicBezTo>
                <a:cubicBezTo>
                  <a:pt x="5673344" y="35539"/>
                  <a:pt x="8132064" y="1632691"/>
                  <a:pt x="8802624" y="191513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450336" y="548640"/>
            <a:ext cx="6998208" cy="5596128"/>
          </a:xfrm>
          <a:custGeom>
            <a:avLst/>
            <a:gdLst>
              <a:gd name="connsiteX0" fmla="*/ 0 w 6998208"/>
              <a:gd name="connsiteY0" fmla="*/ 5596128 h 5596128"/>
              <a:gd name="connsiteX1" fmla="*/ 2511552 w 6998208"/>
              <a:gd name="connsiteY1" fmla="*/ 3657600 h 5596128"/>
              <a:gd name="connsiteX2" fmla="*/ 3938016 w 6998208"/>
              <a:gd name="connsiteY2" fmla="*/ 3681984 h 5596128"/>
              <a:gd name="connsiteX3" fmla="*/ 6998208 w 6998208"/>
              <a:gd name="connsiteY3" fmla="*/ 0 h 559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8208" h="5596128">
                <a:moveTo>
                  <a:pt x="0" y="5596128"/>
                </a:moveTo>
                <a:cubicBezTo>
                  <a:pt x="927608" y="4786376"/>
                  <a:pt x="1855216" y="3976624"/>
                  <a:pt x="2511552" y="3657600"/>
                </a:cubicBezTo>
                <a:cubicBezTo>
                  <a:pt x="3167888" y="3338576"/>
                  <a:pt x="3190240" y="4291584"/>
                  <a:pt x="3938016" y="3681984"/>
                </a:cubicBezTo>
                <a:cubicBezTo>
                  <a:pt x="4685792" y="3072384"/>
                  <a:pt x="5842000" y="1536192"/>
                  <a:pt x="699820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499104" y="85344"/>
            <a:ext cx="5401056" cy="4801539"/>
          </a:xfrm>
          <a:custGeom>
            <a:avLst/>
            <a:gdLst>
              <a:gd name="connsiteX0" fmla="*/ 0 w 5401056"/>
              <a:gd name="connsiteY0" fmla="*/ 1901952 h 4801539"/>
              <a:gd name="connsiteX1" fmla="*/ 1767840 w 5401056"/>
              <a:gd name="connsiteY1" fmla="*/ 4718304 h 4801539"/>
              <a:gd name="connsiteX2" fmla="*/ 2377440 w 5401056"/>
              <a:gd name="connsiteY2" fmla="*/ 4084320 h 4801539"/>
              <a:gd name="connsiteX3" fmla="*/ 2779776 w 5401056"/>
              <a:gd name="connsiteY3" fmla="*/ 4389120 h 4801539"/>
              <a:gd name="connsiteX4" fmla="*/ 3157728 w 5401056"/>
              <a:gd name="connsiteY4" fmla="*/ 3925824 h 4801539"/>
              <a:gd name="connsiteX5" fmla="*/ 3401568 w 5401056"/>
              <a:gd name="connsiteY5" fmla="*/ 4389120 h 4801539"/>
              <a:gd name="connsiteX6" fmla="*/ 3925824 w 5401056"/>
              <a:gd name="connsiteY6" fmla="*/ 3816096 h 4801539"/>
              <a:gd name="connsiteX7" fmla="*/ 4157472 w 5401056"/>
              <a:gd name="connsiteY7" fmla="*/ 4120896 h 4801539"/>
              <a:gd name="connsiteX8" fmla="*/ 5010912 w 5401056"/>
              <a:gd name="connsiteY8" fmla="*/ 2243328 h 4801539"/>
              <a:gd name="connsiteX9" fmla="*/ 5401056 w 5401056"/>
              <a:gd name="connsiteY9" fmla="*/ 0 h 480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1056" h="4801539">
                <a:moveTo>
                  <a:pt x="0" y="1901952"/>
                </a:moveTo>
                <a:cubicBezTo>
                  <a:pt x="685800" y="3128264"/>
                  <a:pt x="1371600" y="4354576"/>
                  <a:pt x="1767840" y="4718304"/>
                </a:cubicBezTo>
                <a:cubicBezTo>
                  <a:pt x="2164080" y="5082032"/>
                  <a:pt x="2208784" y="4139184"/>
                  <a:pt x="2377440" y="4084320"/>
                </a:cubicBezTo>
                <a:cubicBezTo>
                  <a:pt x="2546096" y="4029456"/>
                  <a:pt x="2649728" y="4415536"/>
                  <a:pt x="2779776" y="4389120"/>
                </a:cubicBezTo>
                <a:cubicBezTo>
                  <a:pt x="2909824" y="4362704"/>
                  <a:pt x="3054096" y="3925824"/>
                  <a:pt x="3157728" y="3925824"/>
                </a:cubicBezTo>
                <a:cubicBezTo>
                  <a:pt x="3261360" y="3925824"/>
                  <a:pt x="3273552" y="4407408"/>
                  <a:pt x="3401568" y="4389120"/>
                </a:cubicBezTo>
                <a:cubicBezTo>
                  <a:pt x="3529584" y="4370832"/>
                  <a:pt x="3799840" y="3860800"/>
                  <a:pt x="3925824" y="3816096"/>
                </a:cubicBezTo>
                <a:cubicBezTo>
                  <a:pt x="4051808" y="3771392"/>
                  <a:pt x="3976624" y="4383024"/>
                  <a:pt x="4157472" y="4120896"/>
                </a:cubicBezTo>
                <a:cubicBezTo>
                  <a:pt x="4338320" y="3858768"/>
                  <a:pt x="4803648" y="2930144"/>
                  <a:pt x="5010912" y="2243328"/>
                </a:cubicBezTo>
                <a:cubicBezTo>
                  <a:pt x="5218176" y="1556512"/>
                  <a:pt x="5309616" y="778256"/>
                  <a:pt x="540105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94432" y="3448919"/>
            <a:ext cx="7738234" cy="1509304"/>
          </a:xfrm>
          <a:custGeom>
            <a:avLst/>
            <a:gdLst>
              <a:gd name="connsiteX0" fmla="*/ 0 w 7351776"/>
              <a:gd name="connsiteY0" fmla="*/ 2219335 h 2219335"/>
              <a:gd name="connsiteX1" fmla="*/ 865632 w 7351776"/>
              <a:gd name="connsiteY1" fmla="*/ 1451239 h 2219335"/>
              <a:gd name="connsiteX2" fmla="*/ 1901952 w 7351776"/>
              <a:gd name="connsiteY2" fmla="*/ 1548775 h 2219335"/>
              <a:gd name="connsiteX3" fmla="*/ 2426208 w 7351776"/>
              <a:gd name="connsiteY3" fmla="*/ 1195207 h 2219335"/>
              <a:gd name="connsiteX4" fmla="*/ 2596896 w 7351776"/>
              <a:gd name="connsiteY4" fmla="*/ 1365895 h 2219335"/>
              <a:gd name="connsiteX5" fmla="*/ 2974848 w 7351776"/>
              <a:gd name="connsiteY5" fmla="*/ 780679 h 2219335"/>
              <a:gd name="connsiteX6" fmla="*/ 3438144 w 7351776"/>
              <a:gd name="connsiteY6" fmla="*/ 1109863 h 2219335"/>
              <a:gd name="connsiteX7" fmla="*/ 3803904 w 7351776"/>
              <a:gd name="connsiteY7" fmla="*/ 719719 h 2219335"/>
              <a:gd name="connsiteX8" fmla="*/ 3986784 w 7351776"/>
              <a:gd name="connsiteY8" fmla="*/ 1012327 h 2219335"/>
              <a:gd name="connsiteX9" fmla="*/ 4474464 w 7351776"/>
              <a:gd name="connsiteY9" fmla="*/ 609991 h 2219335"/>
              <a:gd name="connsiteX10" fmla="*/ 4767072 w 7351776"/>
              <a:gd name="connsiteY10" fmla="*/ 926983 h 2219335"/>
              <a:gd name="connsiteX11" fmla="*/ 5084064 w 7351776"/>
              <a:gd name="connsiteY11" fmla="*/ 183271 h 2219335"/>
              <a:gd name="connsiteX12" fmla="*/ 5730240 w 7351776"/>
              <a:gd name="connsiteY12" fmla="*/ 609991 h 2219335"/>
              <a:gd name="connsiteX13" fmla="*/ 6327648 w 7351776"/>
              <a:gd name="connsiteY13" fmla="*/ 391 h 2219335"/>
              <a:gd name="connsiteX14" fmla="*/ 7351776 w 7351776"/>
              <a:gd name="connsiteY14" fmla="*/ 536839 h 2219335"/>
              <a:gd name="connsiteX0" fmla="*/ 0 w 7351776"/>
              <a:gd name="connsiteY0" fmla="*/ 2040584 h 2040584"/>
              <a:gd name="connsiteX1" fmla="*/ 865632 w 7351776"/>
              <a:gd name="connsiteY1" fmla="*/ 1272488 h 2040584"/>
              <a:gd name="connsiteX2" fmla="*/ 1901952 w 7351776"/>
              <a:gd name="connsiteY2" fmla="*/ 1370024 h 2040584"/>
              <a:gd name="connsiteX3" fmla="*/ 2426208 w 7351776"/>
              <a:gd name="connsiteY3" fmla="*/ 1016456 h 2040584"/>
              <a:gd name="connsiteX4" fmla="*/ 2596896 w 7351776"/>
              <a:gd name="connsiteY4" fmla="*/ 1187144 h 2040584"/>
              <a:gd name="connsiteX5" fmla="*/ 2974848 w 7351776"/>
              <a:gd name="connsiteY5" fmla="*/ 601928 h 2040584"/>
              <a:gd name="connsiteX6" fmla="*/ 3438144 w 7351776"/>
              <a:gd name="connsiteY6" fmla="*/ 931112 h 2040584"/>
              <a:gd name="connsiteX7" fmla="*/ 3803904 w 7351776"/>
              <a:gd name="connsiteY7" fmla="*/ 540968 h 2040584"/>
              <a:gd name="connsiteX8" fmla="*/ 3986784 w 7351776"/>
              <a:gd name="connsiteY8" fmla="*/ 833576 h 2040584"/>
              <a:gd name="connsiteX9" fmla="*/ 4474464 w 7351776"/>
              <a:gd name="connsiteY9" fmla="*/ 431240 h 2040584"/>
              <a:gd name="connsiteX10" fmla="*/ 4767072 w 7351776"/>
              <a:gd name="connsiteY10" fmla="*/ 748232 h 2040584"/>
              <a:gd name="connsiteX11" fmla="*/ 5084064 w 7351776"/>
              <a:gd name="connsiteY11" fmla="*/ 4520 h 2040584"/>
              <a:gd name="connsiteX12" fmla="*/ 5730240 w 7351776"/>
              <a:gd name="connsiteY12" fmla="*/ 431240 h 2040584"/>
              <a:gd name="connsiteX13" fmla="*/ 6608064 w 7351776"/>
              <a:gd name="connsiteY13" fmla="*/ 321512 h 2040584"/>
              <a:gd name="connsiteX14" fmla="*/ 7351776 w 7351776"/>
              <a:gd name="connsiteY14" fmla="*/ 358088 h 2040584"/>
              <a:gd name="connsiteX0" fmla="*/ 0 w 7351776"/>
              <a:gd name="connsiteY0" fmla="*/ 2051696 h 2051696"/>
              <a:gd name="connsiteX1" fmla="*/ 865632 w 7351776"/>
              <a:gd name="connsiteY1" fmla="*/ 1283600 h 2051696"/>
              <a:gd name="connsiteX2" fmla="*/ 1901952 w 7351776"/>
              <a:gd name="connsiteY2" fmla="*/ 1381136 h 2051696"/>
              <a:gd name="connsiteX3" fmla="*/ 2426208 w 7351776"/>
              <a:gd name="connsiteY3" fmla="*/ 1027568 h 2051696"/>
              <a:gd name="connsiteX4" fmla="*/ 2596896 w 7351776"/>
              <a:gd name="connsiteY4" fmla="*/ 1198256 h 2051696"/>
              <a:gd name="connsiteX5" fmla="*/ 2974848 w 7351776"/>
              <a:gd name="connsiteY5" fmla="*/ 613040 h 2051696"/>
              <a:gd name="connsiteX6" fmla="*/ 3438144 w 7351776"/>
              <a:gd name="connsiteY6" fmla="*/ 942224 h 2051696"/>
              <a:gd name="connsiteX7" fmla="*/ 3803904 w 7351776"/>
              <a:gd name="connsiteY7" fmla="*/ 552080 h 2051696"/>
              <a:gd name="connsiteX8" fmla="*/ 3986784 w 7351776"/>
              <a:gd name="connsiteY8" fmla="*/ 844688 h 2051696"/>
              <a:gd name="connsiteX9" fmla="*/ 4474464 w 7351776"/>
              <a:gd name="connsiteY9" fmla="*/ 442352 h 2051696"/>
              <a:gd name="connsiteX10" fmla="*/ 4767072 w 7351776"/>
              <a:gd name="connsiteY10" fmla="*/ 759344 h 2051696"/>
              <a:gd name="connsiteX11" fmla="*/ 5084064 w 7351776"/>
              <a:gd name="connsiteY11" fmla="*/ 15632 h 2051696"/>
              <a:gd name="connsiteX12" fmla="*/ 5730240 w 7351776"/>
              <a:gd name="connsiteY12" fmla="*/ 259472 h 2051696"/>
              <a:gd name="connsiteX13" fmla="*/ 6608064 w 7351776"/>
              <a:gd name="connsiteY13" fmla="*/ 332624 h 2051696"/>
              <a:gd name="connsiteX14" fmla="*/ 7351776 w 7351776"/>
              <a:gd name="connsiteY14" fmla="*/ 369200 h 2051696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351776"/>
              <a:gd name="connsiteY0" fmla="*/ 2051090 h 2051090"/>
              <a:gd name="connsiteX1" fmla="*/ 865632 w 7351776"/>
              <a:gd name="connsiteY1" fmla="*/ 1282994 h 2051090"/>
              <a:gd name="connsiteX2" fmla="*/ 1901952 w 7351776"/>
              <a:gd name="connsiteY2" fmla="*/ 1380530 h 2051090"/>
              <a:gd name="connsiteX3" fmla="*/ 2426208 w 7351776"/>
              <a:gd name="connsiteY3" fmla="*/ 1026962 h 2051090"/>
              <a:gd name="connsiteX4" fmla="*/ 2596896 w 7351776"/>
              <a:gd name="connsiteY4" fmla="*/ 1197650 h 2051090"/>
              <a:gd name="connsiteX5" fmla="*/ 2974848 w 7351776"/>
              <a:gd name="connsiteY5" fmla="*/ 612434 h 2051090"/>
              <a:gd name="connsiteX6" fmla="*/ 3438144 w 7351776"/>
              <a:gd name="connsiteY6" fmla="*/ 941618 h 2051090"/>
              <a:gd name="connsiteX7" fmla="*/ 3803904 w 7351776"/>
              <a:gd name="connsiteY7" fmla="*/ 551474 h 2051090"/>
              <a:gd name="connsiteX8" fmla="*/ 3986784 w 7351776"/>
              <a:gd name="connsiteY8" fmla="*/ 844082 h 2051090"/>
              <a:gd name="connsiteX9" fmla="*/ 4474464 w 7351776"/>
              <a:gd name="connsiteY9" fmla="*/ 441746 h 2051090"/>
              <a:gd name="connsiteX10" fmla="*/ 4767072 w 7351776"/>
              <a:gd name="connsiteY10" fmla="*/ 758738 h 2051090"/>
              <a:gd name="connsiteX11" fmla="*/ 5084064 w 7351776"/>
              <a:gd name="connsiteY11" fmla="*/ 15026 h 2051090"/>
              <a:gd name="connsiteX12" fmla="*/ 5730240 w 7351776"/>
              <a:gd name="connsiteY12" fmla="*/ 258866 h 2051090"/>
              <a:gd name="connsiteX13" fmla="*/ 6400800 w 7351776"/>
              <a:gd name="connsiteY13" fmla="*/ 246674 h 2051090"/>
              <a:gd name="connsiteX14" fmla="*/ 7351776 w 7351776"/>
              <a:gd name="connsiteY14" fmla="*/ 368594 h 2051090"/>
              <a:gd name="connsiteX0" fmla="*/ 0 w 7546848"/>
              <a:gd name="connsiteY0" fmla="*/ 1356146 h 1388800"/>
              <a:gd name="connsiteX1" fmla="*/ 1060704 w 7546848"/>
              <a:gd name="connsiteY1" fmla="*/ 1282994 h 1388800"/>
              <a:gd name="connsiteX2" fmla="*/ 2097024 w 7546848"/>
              <a:gd name="connsiteY2" fmla="*/ 1380530 h 1388800"/>
              <a:gd name="connsiteX3" fmla="*/ 2621280 w 7546848"/>
              <a:gd name="connsiteY3" fmla="*/ 1026962 h 1388800"/>
              <a:gd name="connsiteX4" fmla="*/ 2791968 w 7546848"/>
              <a:gd name="connsiteY4" fmla="*/ 1197650 h 1388800"/>
              <a:gd name="connsiteX5" fmla="*/ 3169920 w 7546848"/>
              <a:gd name="connsiteY5" fmla="*/ 612434 h 1388800"/>
              <a:gd name="connsiteX6" fmla="*/ 3633216 w 7546848"/>
              <a:gd name="connsiteY6" fmla="*/ 941618 h 1388800"/>
              <a:gd name="connsiteX7" fmla="*/ 3998976 w 7546848"/>
              <a:gd name="connsiteY7" fmla="*/ 551474 h 1388800"/>
              <a:gd name="connsiteX8" fmla="*/ 4181856 w 7546848"/>
              <a:gd name="connsiteY8" fmla="*/ 844082 h 1388800"/>
              <a:gd name="connsiteX9" fmla="*/ 4669536 w 7546848"/>
              <a:gd name="connsiteY9" fmla="*/ 441746 h 1388800"/>
              <a:gd name="connsiteX10" fmla="*/ 4962144 w 7546848"/>
              <a:gd name="connsiteY10" fmla="*/ 758738 h 1388800"/>
              <a:gd name="connsiteX11" fmla="*/ 5279136 w 7546848"/>
              <a:gd name="connsiteY11" fmla="*/ 15026 h 1388800"/>
              <a:gd name="connsiteX12" fmla="*/ 5925312 w 7546848"/>
              <a:gd name="connsiteY12" fmla="*/ 258866 h 1388800"/>
              <a:gd name="connsiteX13" fmla="*/ 6595872 w 7546848"/>
              <a:gd name="connsiteY13" fmla="*/ 246674 h 1388800"/>
              <a:gd name="connsiteX14" fmla="*/ 7546848 w 7546848"/>
              <a:gd name="connsiteY14" fmla="*/ 368594 h 1388800"/>
              <a:gd name="connsiteX0" fmla="*/ 0 w 7546848"/>
              <a:gd name="connsiteY0" fmla="*/ 1356146 h 1388800"/>
              <a:gd name="connsiteX1" fmla="*/ 1060704 w 7546848"/>
              <a:gd name="connsiteY1" fmla="*/ 1282994 h 1388800"/>
              <a:gd name="connsiteX2" fmla="*/ 2097024 w 7546848"/>
              <a:gd name="connsiteY2" fmla="*/ 1380530 h 1388800"/>
              <a:gd name="connsiteX3" fmla="*/ 2621280 w 7546848"/>
              <a:gd name="connsiteY3" fmla="*/ 1026962 h 1388800"/>
              <a:gd name="connsiteX4" fmla="*/ 2791968 w 7546848"/>
              <a:gd name="connsiteY4" fmla="*/ 1197650 h 1388800"/>
              <a:gd name="connsiteX5" fmla="*/ 3169920 w 7546848"/>
              <a:gd name="connsiteY5" fmla="*/ 612434 h 1388800"/>
              <a:gd name="connsiteX6" fmla="*/ 3633216 w 7546848"/>
              <a:gd name="connsiteY6" fmla="*/ 941618 h 1388800"/>
              <a:gd name="connsiteX7" fmla="*/ 3998976 w 7546848"/>
              <a:gd name="connsiteY7" fmla="*/ 551474 h 1388800"/>
              <a:gd name="connsiteX8" fmla="*/ 4181856 w 7546848"/>
              <a:gd name="connsiteY8" fmla="*/ 844082 h 1388800"/>
              <a:gd name="connsiteX9" fmla="*/ 4669536 w 7546848"/>
              <a:gd name="connsiteY9" fmla="*/ 441746 h 1388800"/>
              <a:gd name="connsiteX10" fmla="*/ 4962144 w 7546848"/>
              <a:gd name="connsiteY10" fmla="*/ 758738 h 1388800"/>
              <a:gd name="connsiteX11" fmla="*/ 5279136 w 7546848"/>
              <a:gd name="connsiteY11" fmla="*/ 15026 h 1388800"/>
              <a:gd name="connsiteX12" fmla="*/ 5925312 w 7546848"/>
              <a:gd name="connsiteY12" fmla="*/ 258866 h 1388800"/>
              <a:gd name="connsiteX13" fmla="*/ 6595872 w 7546848"/>
              <a:gd name="connsiteY13" fmla="*/ 246674 h 1388800"/>
              <a:gd name="connsiteX14" fmla="*/ 7546848 w 7546848"/>
              <a:gd name="connsiteY14" fmla="*/ 368594 h 1388800"/>
              <a:gd name="connsiteX0" fmla="*/ 0 w 7823295"/>
              <a:gd name="connsiteY0" fmla="*/ 1396601 h 1429255"/>
              <a:gd name="connsiteX1" fmla="*/ 1060704 w 7823295"/>
              <a:gd name="connsiteY1" fmla="*/ 1323449 h 1429255"/>
              <a:gd name="connsiteX2" fmla="*/ 2097024 w 7823295"/>
              <a:gd name="connsiteY2" fmla="*/ 1420985 h 1429255"/>
              <a:gd name="connsiteX3" fmla="*/ 2621280 w 7823295"/>
              <a:gd name="connsiteY3" fmla="*/ 1067417 h 1429255"/>
              <a:gd name="connsiteX4" fmla="*/ 2791968 w 7823295"/>
              <a:gd name="connsiteY4" fmla="*/ 1238105 h 1429255"/>
              <a:gd name="connsiteX5" fmla="*/ 3169920 w 7823295"/>
              <a:gd name="connsiteY5" fmla="*/ 652889 h 1429255"/>
              <a:gd name="connsiteX6" fmla="*/ 3633216 w 7823295"/>
              <a:gd name="connsiteY6" fmla="*/ 982073 h 1429255"/>
              <a:gd name="connsiteX7" fmla="*/ 3998976 w 7823295"/>
              <a:gd name="connsiteY7" fmla="*/ 591929 h 1429255"/>
              <a:gd name="connsiteX8" fmla="*/ 4181856 w 7823295"/>
              <a:gd name="connsiteY8" fmla="*/ 884537 h 1429255"/>
              <a:gd name="connsiteX9" fmla="*/ 4669536 w 7823295"/>
              <a:gd name="connsiteY9" fmla="*/ 482201 h 1429255"/>
              <a:gd name="connsiteX10" fmla="*/ 4962144 w 7823295"/>
              <a:gd name="connsiteY10" fmla="*/ 799193 h 1429255"/>
              <a:gd name="connsiteX11" fmla="*/ 5279136 w 7823295"/>
              <a:gd name="connsiteY11" fmla="*/ 55481 h 1429255"/>
              <a:gd name="connsiteX12" fmla="*/ 5925312 w 7823295"/>
              <a:gd name="connsiteY12" fmla="*/ 299321 h 1429255"/>
              <a:gd name="connsiteX13" fmla="*/ 6595872 w 7823295"/>
              <a:gd name="connsiteY13" fmla="*/ 287129 h 1429255"/>
              <a:gd name="connsiteX14" fmla="*/ 7823295 w 7823295"/>
              <a:gd name="connsiteY14" fmla="*/ 90072 h 1429255"/>
              <a:gd name="connsiteX0" fmla="*/ 0 w 7823295"/>
              <a:gd name="connsiteY0" fmla="*/ 1356146 h 1388800"/>
              <a:gd name="connsiteX1" fmla="*/ 1060704 w 7823295"/>
              <a:gd name="connsiteY1" fmla="*/ 1282994 h 1388800"/>
              <a:gd name="connsiteX2" fmla="*/ 2097024 w 7823295"/>
              <a:gd name="connsiteY2" fmla="*/ 1380530 h 1388800"/>
              <a:gd name="connsiteX3" fmla="*/ 2621280 w 7823295"/>
              <a:gd name="connsiteY3" fmla="*/ 1026962 h 1388800"/>
              <a:gd name="connsiteX4" fmla="*/ 2791968 w 7823295"/>
              <a:gd name="connsiteY4" fmla="*/ 1197650 h 1388800"/>
              <a:gd name="connsiteX5" fmla="*/ 3169920 w 7823295"/>
              <a:gd name="connsiteY5" fmla="*/ 612434 h 1388800"/>
              <a:gd name="connsiteX6" fmla="*/ 3633216 w 7823295"/>
              <a:gd name="connsiteY6" fmla="*/ 941618 h 1388800"/>
              <a:gd name="connsiteX7" fmla="*/ 3998976 w 7823295"/>
              <a:gd name="connsiteY7" fmla="*/ 551474 h 1388800"/>
              <a:gd name="connsiteX8" fmla="*/ 4181856 w 7823295"/>
              <a:gd name="connsiteY8" fmla="*/ 844082 h 1388800"/>
              <a:gd name="connsiteX9" fmla="*/ 4669536 w 7823295"/>
              <a:gd name="connsiteY9" fmla="*/ 441746 h 1388800"/>
              <a:gd name="connsiteX10" fmla="*/ 4962144 w 7823295"/>
              <a:gd name="connsiteY10" fmla="*/ 758738 h 1388800"/>
              <a:gd name="connsiteX11" fmla="*/ 5279136 w 7823295"/>
              <a:gd name="connsiteY11" fmla="*/ 15026 h 1388800"/>
              <a:gd name="connsiteX12" fmla="*/ 5925312 w 7823295"/>
              <a:gd name="connsiteY12" fmla="*/ 258866 h 1388800"/>
              <a:gd name="connsiteX13" fmla="*/ 6595872 w 7823295"/>
              <a:gd name="connsiteY13" fmla="*/ 246674 h 1388800"/>
              <a:gd name="connsiteX14" fmla="*/ 7823295 w 7823295"/>
              <a:gd name="connsiteY14" fmla="*/ 49617 h 1388800"/>
              <a:gd name="connsiteX0" fmla="*/ 0 w 7738234"/>
              <a:gd name="connsiteY0" fmla="*/ 1476650 h 1509304"/>
              <a:gd name="connsiteX1" fmla="*/ 1060704 w 7738234"/>
              <a:gd name="connsiteY1" fmla="*/ 1403498 h 1509304"/>
              <a:gd name="connsiteX2" fmla="*/ 2097024 w 7738234"/>
              <a:gd name="connsiteY2" fmla="*/ 1501034 h 1509304"/>
              <a:gd name="connsiteX3" fmla="*/ 2621280 w 7738234"/>
              <a:gd name="connsiteY3" fmla="*/ 1147466 h 1509304"/>
              <a:gd name="connsiteX4" fmla="*/ 2791968 w 7738234"/>
              <a:gd name="connsiteY4" fmla="*/ 1318154 h 1509304"/>
              <a:gd name="connsiteX5" fmla="*/ 3169920 w 7738234"/>
              <a:gd name="connsiteY5" fmla="*/ 732938 h 1509304"/>
              <a:gd name="connsiteX6" fmla="*/ 3633216 w 7738234"/>
              <a:gd name="connsiteY6" fmla="*/ 1062122 h 1509304"/>
              <a:gd name="connsiteX7" fmla="*/ 3998976 w 7738234"/>
              <a:gd name="connsiteY7" fmla="*/ 671978 h 1509304"/>
              <a:gd name="connsiteX8" fmla="*/ 4181856 w 7738234"/>
              <a:gd name="connsiteY8" fmla="*/ 964586 h 1509304"/>
              <a:gd name="connsiteX9" fmla="*/ 4669536 w 7738234"/>
              <a:gd name="connsiteY9" fmla="*/ 562250 h 1509304"/>
              <a:gd name="connsiteX10" fmla="*/ 4962144 w 7738234"/>
              <a:gd name="connsiteY10" fmla="*/ 879242 h 1509304"/>
              <a:gd name="connsiteX11" fmla="*/ 5279136 w 7738234"/>
              <a:gd name="connsiteY11" fmla="*/ 135530 h 1509304"/>
              <a:gd name="connsiteX12" fmla="*/ 5925312 w 7738234"/>
              <a:gd name="connsiteY12" fmla="*/ 379370 h 1509304"/>
              <a:gd name="connsiteX13" fmla="*/ 6595872 w 7738234"/>
              <a:gd name="connsiteY13" fmla="*/ 367178 h 1509304"/>
              <a:gd name="connsiteX14" fmla="*/ 7738234 w 7738234"/>
              <a:gd name="connsiteY14" fmla="*/ 0 h 150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738234" h="1509304">
                <a:moveTo>
                  <a:pt x="0" y="1476650"/>
                </a:moveTo>
                <a:cubicBezTo>
                  <a:pt x="530352" y="1404514"/>
                  <a:pt x="711200" y="1399434"/>
                  <a:pt x="1060704" y="1403498"/>
                </a:cubicBezTo>
                <a:cubicBezTo>
                  <a:pt x="1410208" y="1407562"/>
                  <a:pt x="1836928" y="1543706"/>
                  <a:pt x="2097024" y="1501034"/>
                </a:cubicBezTo>
                <a:cubicBezTo>
                  <a:pt x="2357120" y="1458362"/>
                  <a:pt x="2505456" y="1177946"/>
                  <a:pt x="2621280" y="1147466"/>
                </a:cubicBezTo>
                <a:cubicBezTo>
                  <a:pt x="2737104" y="1116986"/>
                  <a:pt x="2700528" y="1387242"/>
                  <a:pt x="2791968" y="1318154"/>
                </a:cubicBezTo>
                <a:cubicBezTo>
                  <a:pt x="2883408" y="1249066"/>
                  <a:pt x="3029712" y="775610"/>
                  <a:pt x="3169920" y="732938"/>
                </a:cubicBezTo>
                <a:cubicBezTo>
                  <a:pt x="3310128" y="690266"/>
                  <a:pt x="3495040" y="1072282"/>
                  <a:pt x="3633216" y="1062122"/>
                </a:cubicBezTo>
                <a:cubicBezTo>
                  <a:pt x="3771392" y="1051962"/>
                  <a:pt x="3907536" y="688234"/>
                  <a:pt x="3998976" y="671978"/>
                </a:cubicBezTo>
                <a:cubicBezTo>
                  <a:pt x="4090416" y="655722"/>
                  <a:pt x="4070096" y="982874"/>
                  <a:pt x="4181856" y="964586"/>
                </a:cubicBezTo>
                <a:cubicBezTo>
                  <a:pt x="4293616" y="946298"/>
                  <a:pt x="4539488" y="576474"/>
                  <a:pt x="4669536" y="562250"/>
                </a:cubicBezTo>
                <a:cubicBezTo>
                  <a:pt x="4799584" y="548026"/>
                  <a:pt x="4860544" y="950362"/>
                  <a:pt x="4962144" y="879242"/>
                </a:cubicBezTo>
                <a:cubicBezTo>
                  <a:pt x="5063744" y="808122"/>
                  <a:pt x="5118608" y="218842"/>
                  <a:pt x="5279136" y="135530"/>
                </a:cubicBezTo>
                <a:cubicBezTo>
                  <a:pt x="5439664" y="52218"/>
                  <a:pt x="5705856" y="340762"/>
                  <a:pt x="5925312" y="379370"/>
                </a:cubicBezTo>
                <a:cubicBezTo>
                  <a:pt x="6144768" y="417978"/>
                  <a:pt x="6293718" y="430406"/>
                  <a:pt x="6595872" y="367178"/>
                </a:cubicBezTo>
                <a:cubicBezTo>
                  <a:pt x="6898026" y="303950"/>
                  <a:pt x="7286870" y="236042"/>
                  <a:pt x="7738234" y="0"/>
                </a:cubicBezTo>
              </a:path>
            </a:pathLst>
          </a:custGeom>
          <a:noFill/>
          <a:ln w="9525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2881423" y="4213121"/>
            <a:ext cx="810356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" y="4584989"/>
            <a:ext cx="1655826" cy="199290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4894" y="3383523"/>
            <a:ext cx="291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Neurons can act in parallel or converge, and can converge at different depths &amp; in many different combination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04134" y="3752032"/>
            <a:ext cx="20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7979"/>
                </a:solidFill>
              </a:rPr>
              <a:t>Avg</a:t>
            </a:r>
            <a:r>
              <a:rPr lang="en-US" dirty="0" smtClean="0">
                <a:solidFill>
                  <a:srgbClr val="FF7979"/>
                </a:solidFill>
              </a:rPr>
              <a:t> of many models</a:t>
            </a:r>
            <a:endParaRPr lang="en-US" dirty="0">
              <a:solidFill>
                <a:srgbClr val="FF79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8" grpId="1" animBg="1"/>
      <p:bldP spid="28" grpId="2" animBg="1"/>
      <p:bldP spid="30" grpId="0" animBg="1"/>
      <p:bldP spid="30" grpId="1" animBg="1"/>
      <p:bldP spid="30" grpId="2" animBg="1"/>
      <p:bldP spid="31" grpId="0" animBg="1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activation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78" y="5100029"/>
            <a:ext cx="3087803" cy="1324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60" y="5081989"/>
            <a:ext cx="2793658" cy="136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7" y="5081989"/>
            <a:ext cx="3092609" cy="1324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81989"/>
            <a:ext cx="3092609" cy="132466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3012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Activation functions are applied to the sum of a neuron’s inputs</a:t>
            </a:r>
          </a:p>
          <a:p>
            <a:r>
              <a:rPr lang="en-US" dirty="0" smtClean="0"/>
              <a:t>‘Bias’ is typically introduced at each neuron to shift activation functions left or right</a:t>
            </a:r>
          </a:p>
          <a:p>
            <a:r>
              <a:rPr lang="en-US" dirty="0" smtClean="0"/>
              <a:t>Biological analogues could be dendritic branching patterns (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thing in between the sum of inputs and the soma of the cell), or protein expression profiles, or even microcircuits at longer timescales. </a:t>
            </a:r>
          </a:p>
          <a:p>
            <a:r>
              <a:rPr lang="en-US" dirty="0" smtClean="0"/>
              <a:t>If you had a good reason, any basis function could be used (e.g. </a:t>
            </a:r>
            <a:r>
              <a:rPr lang="en-US" dirty="0" err="1" smtClean="0"/>
              <a:t>sine&amp;cosine</a:t>
            </a:r>
            <a:r>
              <a:rPr lang="en-US" dirty="0" smtClean="0"/>
              <a:t> for Fourier transform) </a:t>
            </a:r>
          </a:p>
          <a:p>
            <a:pPr lvl="1"/>
            <a:r>
              <a:rPr lang="en-US" dirty="0" smtClean="0"/>
              <a:t>Must be differentiable for error to be </a:t>
            </a:r>
            <a:r>
              <a:rPr lang="en-US" dirty="0" err="1" smtClean="0"/>
              <a:t>backpropagated</a:t>
            </a:r>
            <a:endParaRPr lang="en-US" dirty="0" smtClean="0"/>
          </a:p>
          <a:p>
            <a:pPr lvl="1"/>
            <a:r>
              <a:rPr lang="en-US" dirty="0" smtClean="0"/>
              <a:t>In practice, simplicity is better (</a:t>
            </a:r>
            <a:r>
              <a:rPr lang="en-US" dirty="0" err="1" smtClean="0"/>
              <a:t>eg</a:t>
            </a:r>
            <a:r>
              <a:rPr lang="en-US" dirty="0" smtClean="0"/>
              <a:t>. fast simple function, same function for all neurons)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3744" cy="4351338"/>
          </a:xfrm>
        </p:spPr>
        <p:txBody>
          <a:bodyPr/>
          <a:lstStyle/>
          <a:p>
            <a:r>
              <a:rPr lang="en-US" dirty="0" smtClean="0"/>
              <a:t>N neurons in a layer increases its capacity/precision</a:t>
            </a:r>
          </a:p>
          <a:p>
            <a:r>
              <a:rPr lang="en-US" dirty="0" smtClean="0"/>
              <a:t>L layers increases overall abstraction, or what I like to call ‘multiple-</a:t>
            </a:r>
            <a:r>
              <a:rPr lang="en-US" dirty="0" err="1" smtClean="0"/>
              <a:t>realizability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6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0943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NNs will try to ‘cheat’ whenever they can</a:t>
            </a:r>
          </a:p>
          <a:p>
            <a:pPr lvl="1"/>
            <a:r>
              <a:rPr lang="en-US" dirty="0"/>
              <a:t>e.g. look at a few pixels, if they match ‘input A’ then produce ‘output A’ (1:1 mapping)</a:t>
            </a:r>
          </a:p>
          <a:p>
            <a:pPr lvl="1"/>
            <a:r>
              <a:rPr lang="en-US" dirty="0"/>
              <a:t>We need to force the network to learn deeper conjunctions of features by ‘swapping out’ features that are </a:t>
            </a:r>
            <a:r>
              <a:rPr lang="en-US" b="1" dirty="0"/>
              <a:t>interchangeable</a:t>
            </a:r>
          </a:p>
          <a:p>
            <a:pPr lvl="1"/>
            <a:endParaRPr lang="en-US" b="1" dirty="0"/>
          </a:p>
          <a:p>
            <a:r>
              <a:rPr lang="en-US" dirty="0"/>
              <a:t>Having many samples means its easier to </a:t>
            </a:r>
          </a:p>
          <a:p>
            <a:pPr lvl="1"/>
            <a:r>
              <a:rPr lang="en-US" dirty="0"/>
              <a:t>detect regularities between higher-level ‘conjunctions’ of features</a:t>
            </a:r>
          </a:p>
          <a:p>
            <a:pPr marL="457153" lvl="1" indent="0">
              <a:buNone/>
            </a:pPr>
            <a:r>
              <a:rPr lang="en-US" dirty="0"/>
              <a:t>	</a:t>
            </a:r>
            <a:r>
              <a:rPr lang="en-US" dirty="0" smtClean="0"/>
              <a:t>   than </a:t>
            </a:r>
            <a:r>
              <a:rPr lang="en-US" dirty="0"/>
              <a:t>it is to </a:t>
            </a:r>
          </a:p>
          <a:p>
            <a:pPr lvl="1"/>
            <a:r>
              <a:rPr lang="en-US" dirty="0"/>
              <a:t>match every low level feature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0688"/>
            <a:ext cx="5867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19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Augmentation and interchangeability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Augmentation changes pixel values without changing their higher-level features</a:t>
            </a:r>
          </a:p>
          <a:p>
            <a:pPr lvl="1"/>
            <a:r>
              <a:rPr lang="en-US" dirty="0"/>
              <a:t>E.g. random shifts, scales, rotations, flips, noise, diffeomorphisms</a:t>
            </a:r>
          </a:p>
          <a:p>
            <a:endParaRPr lang="en-US" dirty="0"/>
          </a:p>
          <a:p>
            <a:r>
              <a:rPr lang="en-US" dirty="0"/>
              <a:t>There is an infinite space </a:t>
            </a:r>
            <a:br>
              <a:rPr lang="en-US" dirty="0"/>
            </a:br>
            <a:r>
              <a:rPr lang="en-US" dirty="0"/>
              <a:t>of possible augmentations</a:t>
            </a:r>
          </a:p>
          <a:p>
            <a:endParaRPr lang="en-US" dirty="0"/>
          </a:p>
          <a:p>
            <a:r>
              <a:rPr lang="en-US" dirty="0"/>
              <a:t>However, augmentations</a:t>
            </a:r>
            <a:br>
              <a:rPr lang="en-US" dirty="0"/>
            </a:br>
            <a:r>
              <a:rPr lang="en-US" dirty="0"/>
              <a:t>need to be constrained:</a:t>
            </a:r>
          </a:p>
          <a:p>
            <a:pPr lvl="1"/>
            <a:r>
              <a:rPr lang="en-US" dirty="0"/>
              <a:t>Interchangeable </a:t>
            </a:r>
            <a:br>
              <a:rPr lang="en-US" dirty="0"/>
            </a:br>
            <a:r>
              <a:rPr lang="en-US" dirty="0"/>
              <a:t>(E.g. 180</a:t>
            </a:r>
            <a:r>
              <a:rPr lang="en-US" baseline="30000" dirty="0"/>
              <a:t>0</a:t>
            </a:r>
            <a:r>
              <a:rPr lang="en-US" dirty="0"/>
              <a:t> rotation 6</a:t>
            </a:r>
            <a:r>
              <a:rPr lang="en-US" dirty="0">
                <a:sym typeface="Wingdings" panose="05000000000000000000" pitchFamily="2" charset="2"/>
              </a:rPr>
              <a:t>9)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Realistic (not helpful if never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encountered in test datasets)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761"/>
          <a:stretch/>
        </p:blipFill>
        <p:spPr>
          <a:xfrm>
            <a:off x="5480005" y="3185725"/>
            <a:ext cx="6294135" cy="2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improve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0856" y="3319015"/>
            <a:ext cx="7113181" cy="12495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Regularization: drop-out</a:t>
            </a:r>
          </a:p>
          <a:p>
            <a:r>
              <a:rPr lang="en-US" dirty="0" smtClean="0"/>
              <a:t>Effectively training multiple networks in parallel then averaging them. Can’t rely on any one feature, so have to spread out weights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22" y="1370685"/>
            <a:ext cx="3315584" cy="185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9393"/>
            <a:ext cx="3315584" cy="184955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773330"/>
            <a:ext cx="6689651" cy="1034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Regularization: L1 or L2</a:t>
            </a:r>
          </a:p>
          <a:p>
            <a:r>
              <a:rPr lang="en-US" dirty="0" smtClean="0"/>
              <a:t>Add a ‘cost’ to having weights that are too large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5271505"/>
            <a:ext cx="7148329" cy="1332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Stopping early: </a:t>
            </a:r>
          </a:p>
          <a:p>
            <a:r>
              <a:rPr lang="en-US" dirty="0" smtClean="0"/>
              <a:t>Even when we do all of the above, eventually the network will find idiosyncratic ‘shortcuts’, especially in small training datasets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24" y="4873489"/>
            <a:ext cx="2876698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4584</TotalTime>
  <Words>1122</Words>
  <Application>Microsoft Office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Goals</vt:lpstr>
      <vt:lpstr>My first NN</vt:lpstr>
      <vt:lpstr>Overfitting and Generalizability</vt:lpstr>
      <vt:lpstr>Non-linear activation functions</vt:lpstr>
      <vt:lpstr>Stacking layers</vt:lpstr>
      <vt:lpstr>Stacking layers</vt:lpstr>
      <vt:lpstr>Augmentation and interchangeability</vt:lpstr>
      <vt:lpstr>Other ways to improve</vt:lpstr>
      <vt:lpstr>Part 1: rest &amp; digest</vt:lpstr>
      <vt:lpstr>Goals</vt:lpstr>
      <vt:lpstr>Convolutional NNs</vt:lpstr>
      <vt:lpstr>Convolutional NNs</vt:lpstr>
      <vt:lpstr>AutoEncoders</vt:lpstr>
      <vt:lpstr>CNN encoding + decoding: U-net and V-net</vt:lpstr>
      <vt:lpstr>Recurrent NNs</vt:lpstr>
      <vt:lpstr>Long-term Short-term Memory Networks</vt:lpstr>
      <vt:lpstr>Residual NNs:  when you’re in too deep</vt:lpstr>
      <vt:lpstr>Sparse and semi-supervised strategies</vt:lpstr>
      <vt:lpstr>Sparse and semi-supervised strategies</vt:lpstr>
      <vt:lpstr>Transfer learning / pretraining</vt:lpstr>
      <vt:lpstr>Generative adversarial Networks</vt:lpstr>
      <vt:lpstr>Part 2: rest &amp; digest</vt:lpstr>
      <vt:lpstr>Goals</vt:lpstr>
      <vt:lpstr>Figures and clear explanations from: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</dc:creator>
  <cp:lastModifiedBy>Jordan</cp:lastModifiedBy>
  <cp:revision>59</cp:revision>
  <dcterms:created xsi:type="dcterms:W3CDTF">2019-11-04T16:31:31Z</dcterms:created>
  <dcterms:modified xsi:type="dcterms:W3CDTF">2019-11-07T20:55:43Z</dcterms:modified>
</cp:coreProperties>
</file>